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1" r:id="rId3"/>
    <p:sldId id="270" r:id="rId4"/>
    <p:sldId id="266" r:id="rId5"/>
    <p:sldId id="274" r:id="rId6"/>
    <p:sldId id="276" r:id="rId7"/>
    <p:sldId id="273" r:id="rId8"/>
    <p:sldId id="272" r:id="rId9"/>
    <p:sldId id="280" r:id="rId10"/>
    <p:sldId id="281" r:id="rId11"/>
    <p:sldId id="267" r:id="rId12"/>
    <p:sldId id="264" r:id="rId13"/>
    <p:sldId id="269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915" autoAdjust="0"/>
    <p:restoredTop sz="94993" autoAdjust="0"/>
  </p:normalViewPr>
  <p:slideViewPr>
    <p:cSldViewPr snapToGrid="0">
      <p:cViewPr varScale="1">
        <p:scale>
          <a:sx n="93" d="100"/>
          <a:sy n="93" d="100"/>
        </p:scale>
        <p:origin x="45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2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0DCD5-7FA9-494F-972D-CBD0145EFE0F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7BF91-5C57-4B63-BD1D-4BD3A3C9A3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52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37BF91-5C57-4B63-BD1D-4BD3A3C9A3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8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110961-F3AF-489C-AA2B-2B4CAA8AAE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7A9-080F-4370-8D7A-F1D7D954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10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110961-F3AF-489C-AA2B-2B4CAA8AAE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7A9-080F-4370-8D7A-F1D7D954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6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110961-F3AF-489C-AA2B-2B4CAA8AAE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7A9-080F-4370-8D7A-F1D7D954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1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847851"/>
            <a:ext cx="78867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110961-F3AF-489C-AA2B-2B4CAA8AAE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7A9-080F-4370-8D7A-F1D7D954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110961-F3AF-489C-AA2B-2B4CAA8AAE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7A9-080F-4370-8D7A-F1D7D954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7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110961-F3AF-489C-AA2B-2B4CAA8AAE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7A9-080F-4370-8D7A-F1D7D954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1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110961-F3AF-489C-AA2B-2B4CAA8AAE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7A9-080F-4370-8D7A-F1D7D954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8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110961-F3AF-489C-AA2B-2B4CAA8AAE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7A9-080F-4370-8D7A-F1D7D954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9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110961-F3AF-489C-AA2B-2B4CAA8AAE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7A9-080F-4370-8D7A-F1D7D954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82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110961-F3AF-489C-AA2B-2B4CAA8AAE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7A9-080F-4370-8D7A-F1D7D954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6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110961-F3AF-489C-AA2B-2B4CAA8AAE28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0C7A9-080F-4370-8D7A-F1D7D954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57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3491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0C7A9-080F-4370-8D7A-F1D7D954B1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0" descr="hale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95988"/>
            <a:ext cx="15240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013450"/>
            <a:ext cx="266700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11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6633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rgbClr val="6633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rgbClr val="66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rgbClr val="6633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rgbClr val="6633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rgbClr val="6633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225982"/>
          </a:xfrm>
        </p:spPr>
        <p:txBody>
          <a:bodyPr>
            <a:normAutofit/>
          </a:bodyPr>
          <a:lstStyle/>
          <a:p>
            <a:r>
              <a:rPr lang="en-US" sz="4000" dirty="0"/>
              <a:t>Learning Solution Accreditation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4334" y="2597727"/>
            <a:ext cx="6607279" cy="2660073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/>
              <a:t>Including:</a:t>
            </a:r>
          </a:p>
          <a:p>
            <a:pPr marL="800100" indent="-342900" algn="l">
              <a:buFont typeface="Arial" panose="020B0604020202020204" pitchFamily="34" charset="0"/>
              <a:buChar char="•"/>
            </a:pPr>
            <a:r>
              <a:rPr lang="en-US" dirty="0"/>
              <a:t>Instructor-led workshops</a:t>
            </a:r>
          </a:p>
          <a:p>
            <a:pPr marL="800100" indent="-342900" algn="l">
              <a:buFont typeface="Arial" panose="020B0604020202020204" pitchFamily="34" charset="0"/>
              <a:buChar char="•"/>
            </a:pPr>
            <a:r>
              <a:rPr lang="en-US" dirty="0"/>
              <a:t>Online (synchronous &amp; asynchronous) training</a:t>
            </a:r>
          </a:p>
          <a:p>
            <a:pPr marL="800100" indent="-342900" algn="l">
              <a:buFont typeface="Arial" panose="020B0604020202020204" pitchFamily="34" charset="0"/>
              <a:buChar char="•"/>
            </a:pPr>
            <a:r>
              <a:rPr lang="en-US" dirty="0"/>
              <a:t>Self-study or Independent study</a:t>
            </a:r>
          </a:p>
          <a:p>
            <a:pPr marL="800100" indent="-342900" algn="l">
              <a:buFont typeface="Arial" panose="020B0604020202020204" pitchFamily="34" charset="0"/>
              <a:buChar char="•"/>
            </a:pPr>
            <a:r>
              <a:rPr lang="en-US" dirty="0"/>
              <a:t>Structured On-the-Job/Practicum-based</a:t>
            </a:r>
          </a:p>
          <a:p>
            <a:pPr marL="800100" indent="-342900" algn="l">
              <a:buFont typeface="Arial" panose="020B0604020202020204" pitchFamily="34" charset="0"/>
              <a:buChar char="•"/>
            </a:pPr>
            <a:r>
              <a:rPr lang="en-US" dirty="0"/>
              <a:t>Blended delivery methods</a:t>
            </a:r>
          </a:p>
        </p:txBody>
      </p:sp>
    </p:spTree>
    <p:extLst>
      <p:ext uri="{BB962C8B-B14F-4D97-AF65-F5344CB8AC3E}">
        <p14:creationId xmlns:p14="http://schemas.microsoft.com/office/powerpoint/2010/main" val="1836694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0107"/>
          </a:xfrm>
        </p:spPr>
        <p:txBody>
          <a:bodyPr>
            <a:normAutofit fontScale="90000"/>
          </a:bodyPr>
          <a:lstStyle/>
          <a:p>
            <a:r>
              <a:rPr lang="en-US" dirty="0"/>
              <a:t>How to Satisfy the Organization/Sponsor Requirements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5510"/>
            <a:ext cx="7541956" cy="4852556"/>
          </a:xfrm>
        </p:spPr>
        <p:txBody>
          <a:bodyPr>
            <a:normAutofit fontScale="92500"/>
          </a:bodyPr>
          <a:lstStyle/>
          <a:p>
            <a:pPr marL="4763" indent="0">
              <a:buNone/>
            </a:pPr>
            <a:r>
              <a:rPr lang="en-US" sz="2400" dirty="0"/>
              <a:t>Complete a form and participate in an interview that collectively:</a:t>
            </a:r>
          </a:p>
          <a:p>
            <a:pPr marL="627063" indent="-339725">
              <a:buFont typeface="+mj-lt"/>
              <a:buAutoNum type="arabicPeriod"/>
            </a:pPr>
            <a:r>
              <a:rPr lang="en-US" sz="2300" dirty="0"/>
              <a:t>Analyze – describe the process used to identify the need or opportunity for the learner, organization, or marketplace</a:t>
            </a:r>
          </a:p>
          <a:p>
            <a:pPr marL="627063" indent="-339725">
              <a:buFont typeface="+mj-lt"/>
              <a:buAutoNum type="arabicPeriod"/>
            </a:pPr>
            <a:r>
              <a:rPr lang="en-US" sz="2300" dirty="0"/>
              <a:t>Focus – describe the process and rationale for the justification of this solution based on the results of the analysis</a:t>
            </a:r>
          </a:p>
          <a:p>
            <a:pPr marL="627063" indent="-339725">
              <a:buFont typeface="+mj-lt"/>
              <a:buAutoNum type="arabicPeriod"/>
            </a:pPr>
            <a:r>
              <a:rPr lang="en-US" sz="2300" dirty="0"/>
              <a:t>Resource  - describe the resources (human, technology, and financial) used to support program delivery, maintenance, and improvement</a:t>
            </a:r>
          </a:p>
          <a:p>
            <a:pPr marL="627063" indent="-339725">
              <a:buFont typeface="+mj-lt"/>
              <a:buAutoNum type="arabicPeriod"/>
            </a:pPr>
            <a:r>
              <a:rPr lang="en-US" sz="2300" dirty="0"/>
              <a:t>Prove – describe the data collected and give evidence that  shows impact and sustainability</a:t>
            </a:r>
          </a:p>
          <a:p>
            <a:pPr marL="627063" indent="-339725">
              <a:buFont typeface="+mj-lt"/>
              <a:buAutoNum type="arabicPeriod"/>
            </a:pPr>
            <a:r>
              <a:rPr lang="en-US" sz="2300" dirty="0"/>
              <a:t>Forecast – describe the forecasting methods used to identify trends in learner, organizational, or marketplace needs and to assure continued relevance and effectiveness</a:t>
            </a:r>
          </a:p>
        </p:txBody>
      </p:sp>
    </p:spTree>
    <p:extLst>
      <p:ext uri="{BB962C8B-B14F-4D97-AF65-F5344CB8AC3E}">
        <p14:creationId xmlns:p14="http://schemas.microsoft.com/office/powerpoint/2010/main" val="2728580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Annual Renewal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Year 1: Electronic Survey plus an interview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Year 2: Electronic Survey plus an interview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Year 3: Desk Review Plus Interview of: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Demographic changes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Solution content changes</a:t>
            </a:r>
          </a:p>
          <a:p>
            <a:pPr lvl="1">
              <a:spcBef>
                <a:spcPts val="1200"/>
              </a:spcBef>
            </a:pPr>
            <a:r>
              <a:rPr lang="en-US" sz="2200" dirty="0"/>
              <a:t>Solution structure changes</a:t>
            </a:r>
          </a:p>
        </p:txBody>
      </p:sp>
    </p:spTree>
    <p:extLst>
      <p:ext uri="{BB962C8B-B14F-4D97-AF65-F5344CB8AC3E}">
        <p14:creationId xmlns:p14="http://schemas.microsoft.com/office/powerpoint/2010/main" val="1889513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53183"/>
          </a:xfrm>
        </p:spPr>
        <p:txBody>
          <a:bodyPr>
            <a:normAutofit/>
          </a:bodyPr>
          <a:lstStyle/>
          <a:p>
            <a:r>
              <a:rPr lang="en-US" sz="3600" dirty="0"/>
              <a:t>Fees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212561"/>
            <a:ext cx="3886200" cy="4814167"/>
          </a:xfrm>
        </p:spPr>
        <p:txBody>
          <a:bodyPr>
            <a:normAutofit fontScale="32500" lnSpcReduction="20000"/>
          </a:bodyPr>
          <a:lstStyle/>
          <a:p>
            <a:r>
              <a:rPr lang="en-US" sz="7400" dirty="0"/>
              <a:t>Eligibility fee is $1,200</a:t>
            </a:r>
          </a:p>
          <a:p>
            <a:pPr>
              <a:spcBef>
                <a:spcPts val="1800"/>
              </a:spcBef>
            </a:pPr>
            <a:r>
              <a:rPr lang="en-US" sz="7400" dirty="0"/>
              <a:t>Application review fee is</a:t>
            </a:r>
            <a:r>
              <a:rPr lang="en-US" sz="8000" dirty="0"/>
              <a:t>: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6200" dirty="0"/>
              <a:t>1. A desk review and interview to assess the organization/sponsor requirements - $2,950 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6200" b="1" dirty="0"/>
              <a:t>AND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6200" dirty="0"/>
              <a:t>2a. If the learning solution was created by a CIDD no other fee is required</a:t>
            </a:r>
          </a:p>
          <a:p>
            <a:pPr indent="0">
              <a:buNone/>
            </a:pPr>
            <a:r>
              <a:rPr lang="en-US" sz="6200" b="1" dirty="0"/>
              <a:t>OR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6200" dirty="0"/>
              <a:t>2b. If you want to co-certify the lead instructional designer at the same time the additional fee is $750</a:t>
            </a:r>
          </a:p>
          <a:p>
            <a:pPr indent="0">
              <a:buNone/>
            </a:pPr>
            <a:r>
              <a:rPr lang="en-US" sz="6200" b="1" dirty="0"/>
              <a:t>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2561"/>
            <a:ext cx="4042064" cy="4928466"/>
          </a:xfrm>
        </p:spPr>
        <p:txBody>
          <a:bodyPr>
            <a:noAutofit/>
          </a:bodyPr>
          <a:lstStyle/>
          <a:p>
            <a:pPr marL="228600" lvl="1" indent="0">
              <a:buNone/>
            </a:pPr>
            <a:r>
              <a:rPr lang="en-US" sz="2000" dirty="0"/>
              <a:t>3. If the ID is not available to be certified an audit is required.  The audit fee for instructor-led courses is calculated in units of class time.  One-day (1-10 hours) is $1,500.  Additional days are $1,050 per day. </a:t>
            </a:r>
          </a:p>
          <a:p>
            <a:pPr marL="457200" lvl="1"/>
            <a:r>
              <a:rPr lang="en-US" sz="2000" dirty="0"/>
              <a:t>The eligibility fee is waivered for subsequent learning solutions that are part of a series. </a:t>
            </a:r>
          </a:p>
          <a:p>
            <a:pPr marL="457200" lvl="1"/>
            <a:r>
              <a:rPr lang="en-US" sz="2000" dirty="0"/>
              <a:t>The eligibility fee for additional learning solutions not part of a series is discounted by 15%.</a:t>
            </a:r>
          </a:p>
          <a:p>
            <a:pPr marL="457200" lvl="1"/>
            <a:r>
              <a:rPr lang="en-US" sz="2000" dirty="0"/>
              <a:t>The fee for auditing additional learning solutions using a different delivery mode will be quoted separately</a:t>
            </a:r>
          </a:p>
        </p:txBody>
      </p:sp>
    </p:spTree>
    <p:extLst>
      <p:ext uri="{BB962C8B-B14F-4D97-AF65-F5344CB8AC3E}">
        <p14:creationId xmlns:p14="http://schemas.microsoft.com/office/powerpoint/2010/main" val="1560812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36087"/>
          </a:xfrm>
        </p:spPr>
        <p:txBody>
          <a:bodyPr>
            <a:normAutofit/>
          </a:bodyPr>
          <a:lstStyle/>
          <a:p>
            <a:r>
              <a:rPr lang="en-US" sz="3600" dirty="0"/>
              <a:t>Fees Continued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452997"/>
            <a:ext cx="7886700" cy="4656858"/>
          </a:xfrm>
        </p:spPr>
        <p:txBody>
          <a:bodyPr>
            <a:noAutofit/>
          </a:bodyPr>
          <a:lstStyle/>
          <a:p>
            <a:r>
              <a:rPr lang="en-US" sz="2400" dirty="0"/>
              <a:t>Annual/Renewal</a:t>
            </a:r>
          </a:p>
          <a:p>
            <a:pPr marL="457200" lvl="1"/>
            <a:r>
              <a:rPr lang="en-US" dirty="0"/>
              <a:t>Year 1: survey &amp; interview</a:t>
            </a:r>
          </a:p>
          <a:p>
            <a:pPr marL="685800" lvl="2"/>
            <a:r>
              <a:rPr lang="en-US" sz="2400" dirty="0"/>
              <a:t>$500</a:t>
            </a:r>
          </a:p>
          <a:p>
            <a:pPr marL="457200" lvl="1"/>
            <a:r>
              <a:rPr lang="en-US" dirty="0"/>
              <a:t>Year 2: survey &amp; interview</a:t>
            </a:r>
          </a:p>
          <a:p>
            <a:pPr marL="685800" lvl="2"/>
            <a:r>
              <a:rPr lang="en-US" sz="2400" dirty="0"/>
              <a:t>$500</a:t>
            </a:r>
          </a:p>
          <a:p>
            <a:pPr marL="457200" lvl="1"/>
            <a:r>
              <a:rPr lang="en-US" dirty="0"/>
              <a:t>Year 3: re-audit of the learning organization standards with focus on sustained and forecast</a:t>
            </a:r>
          </a:p>
          <a:p>
            <a:pPr marL="685800" lvl="2"/>
            <a:r>
              <a:rPr lang="en-US" sz="2400" dirty="0"/>
              <a:t>$3,725 *</a:t>
            </a:r>
          </a:p>
          <a:p>
            <a:pPr marL="457200" lvl="1"/>
            <a:r>
              <a:rPr lang="en-US" dirty="0"/>
              <a:t>Repeats cycle</a:t>
            </a:r>
          </a:p>
          <a:p>
            <a:pPr marL="457200" lvl="1">
              <a:buNone/>
            </a:pPr>
            <a:r>
              <a:rPr lang="en-US" i="1" dirty="0"/>
              <a:t>* </a:t>
            </a:r>
            <a:r>
              <a:rPr lang="en-US" sz="2000" i="1" dirty="0"/>
              <a:t>Note if the structure significantly changes, for example the solution goes from instructor-led to online modules, a new application will be required.  This is an opportunity to certify the new program at a discount.   </a:t>
            </a:r>
          </a:p>
        </p:txBody>
      </p:sp>
    </p:spTree>
    <p:extLst>
      <p:ext uri="{BB962C8B-B14F-4D97-AF65-F5344CB8AC3E}">
        <p14:creationId xmlns:p14="http://schemas.microsoft.com/office/powerpoint/2010/main" val="2424978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Meet the eligibility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Satisfy the instructional design requirements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Program was developed by a CIDD 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/>
              <a:t>Program undergoes an audit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Satisfy the Organizational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Commit to the annual renewal</a:t>
            </a:r>
          </a:p>
        </p:txBody>
      </p:sp>
    </p:spTree>
    <p:extLst>
      <p:ext uri="{BB962C8B-B14F-4D97-AF65-F5344CB8AC3E}">
        <p14:creationId xmlns:p14="http://schemas.microsoft.com/office/powerpoint/2010/main" val="270157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Accreditation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Accreditation: a process by which a program is evaluated against defined standards and recognition is awarded by a third party if in compliance with the standards” </a:t>
            </a:r>
            <a:r>
              <a:rPr lang="en-US" dirty="0"/>
              <a:t>(Association Trends, 2016)</a:t>
            </a:r>
          </a:p>
        </p:txBody>
      </p:sp>
    </p:spTree>
    <p:extLst>
      <p:ext uri="{BB962C8B-B14F-4D97-AF65-F5344CB8AC3E}">
        <p14:creationId xmlns:p14="http://schemas.microsoft.com/office/powerpoint/2010/main" val="407401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Accreditation Standards</a:t>
            </a:r>
            <a:br>
              <a:rPr lang="en-US" dirty="0"/>
            </a:br>
            <a:r>
              <a:rPr lang="en-US" sz="2800" dirty="0"/>
              <a:t>Certified Learning Solutions Demonstrate: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586" y="1847851"/>
            <a:ext cx="7857613" cy="4351338"/>
          </a:xfrm>
        </p:spPr>
        <p:txBody>
          <a:bodyPr>
            <a:normAutofit/>
          </a:bodyPr>
          <a:lstStyle/>
          <a:p>
            <a:pPr marL="344488" indent="-344488"/>
            <a:r>
              <a:rPr lang="en-US" sz="2400" dirty="0"/>
              <a:t>Potential – Recognition of an Opportunity</a:t>
            </a:r>
          </a:p>
          <a:p>
            <a:pPr marL="344488" indent="-344488"/>
            <a:r>
              <a:rPr lang="en-US" sz="2400" dirty="0"/>
              <a:t>Partnering – Engagement of Stakeholders</a:t>
            </a:r>
          </a:p>
          <a:p>
            <a:pPr marL="344488" indent="-344488"/>
            <a:r>
              <a:rPr lang="en-US" sz="2400" dirty="0"/>
              <a:t>Planning – Alignment of the Content and the Delivery Method</a:t>
            </a:r>
          </a:p>
          <a:p>
            <a:pPr marL="344488" indent="-344488"/>
            <a:r>
              <a:rPr lang="en-US" sz="2400" dirty="0"/>
              <a:t>Proof – Confirmation of its Viability &amp; Feasibility</a:t>
            </a:r>
          </a:p>
          <a:p>
            <a:pPr marL="344488" indent="-344488"/>
            <a:r>
              <a:rPr lang="en-US" sz="2400" dirty="0"/>
              <a:t>Practice – Reinforcement of Behaviors to Build Capacity</a:t>
            </a:r>
          </a:p>
          <a:p>
            <a:pPr marL="344488" indent="-344488"/>
            <a:r>
              <a:rPr lang="en-US" sz="2400" dirty="0"/>
              <a:t>Pursuit – Monitoring the Application of the Content</a:t>
            </a:r>
          </a:p>
          <a:p>
            <a:pPr marL="344488" indent="-344488"/>
            <a:r>
              <a:rPr lang="en-US" sz="2400" dirty="0"/>
              <a:t>Promotion – Measurement of Impact</a:t>
            </a:r>
          </a:p>
          <a:p>
            <a:pPr marL="344488" indent="-344488"/>
            <a:r>
              <a:rPr lang="en-US" sz="2400" dirty="0"/>
              <a:t>Promise – Continuous Improvement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64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41556"/>
          </a:xfrm>
        </p:spPr>
        <p:txBody>
          <a:bodyPr/>
          <a:lstStyle/>
          <a:p>
            <a:r>
              <a:rPr lang="en-US" dirty="0"/>
              <a:t>Eligibility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6683"/>
            <a:ext cx="7886700" cy="4351338"/>
          </a:xfrm>
        </p:spPr>
        <p:txBody>
          <a:bodyPr>
            <a:normAutofit/>
          </a:bodyPr>
          <a:lstStyle/>
          <a:p>
            <a:r>
              <a:rPr lang="en-US" sz="2600" dirty="0"/>
              <a:t>The Learning Solution should: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Have a well defined purpose  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Have been tested in the marketplace to confirm its viability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Have processes that communicate the ethics expected of learners; learners’ superiors; course sponsors; developers; </a:t>
            </a:r>
            <a:r>
              <a:rPr lang="en-US"/>
              <a:t>and contractors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751090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Instructional Design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281" y="1690689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The learning solution should demonstrate each of the 9 Instructional design development standards</a:t>
            </a:r>
          </a:p>
          <a:p>
            <a:pPr marL="976313" lvl="0" indent="-514350">
              <a:buFont typeface="+mj-lt"/>
              <a:buAutoNum type="arabicPeriod"/>
            </a:pPr>
            <a:r>
              <a:rPr lang="en-US" sz="2400" dirty="0"/>
              <a:t>Address Sustainability</a:t>
            </a:r>
          </a:p>
          <a:p>
            <a:pPr marL="976313" lvl="0" indent="-514350">
              <a:buFont typeface="+mj-lt"/>
              <a:buAutoNum type="arabicPeriod"/>
            </a:pPr>
            <a:r>
              <a:rPr lang="en-US" sz="2400" dirty="0"/>
              <a:t>Align the Solution</a:t>
            </a:r>
          </a:p>
          <a:p>
            <a:pPr marL="976313" lvl="0" indent="-514350">
              <a:buFont typeface="+mj-lt"/>
              <a:buAutoNum type="arabicPeriod"/>
            </a:pPr>
            <a:r>
              <a:rPr lang="en-US" sz="2400" dirty="0"/>
              <a:t>Assess Performance</a:t>
            </a:r>
          </a:p>
          <a:p>
            <a:pPr marL="976313" lvl="0" indent="-514350">
              <a:buFont typeface="+mj-lt"/>
              <a:buAutoNum type="arabicPeriod"/>
            </a:pPr>
            <a:r>
              <a:rPr lang="en-US" sz="2400" dirty="0"/>
              <a:t>Collaborate and Partner</a:t>
            </a:r>
          </a:p>
          <a:p>
            <a:pPr marL="976313" lvl="0" indent="-514350">
              <a:buFont typeface="+mj-lt"/>
              <a:buAutoNum type="arabicPeriod"/>
            </a:pPr>
            <a:r>
              <a:rPr lang="en-US" sz="2400" dirty="0"/>
              <a:t>Elicit Performance Practice</a:t>
            </a:r>
          </a:p>
          <a:p>
            <a:pPr marL="976313" lvl="0" indent="-514350">
              <a:buFont typeface="+mj-lt"/>
              <a:buAutoNum type="arabicPeriod"/>
            </a:pPr>
            <a:r>
              <a:rPr lang="en-US" sz="2400" dirty="0"/>
              <a:t>Engage Learner</a:t>
            </a:r>
          </a:p>
          <a:p>
            <a:pPr marL="976313" lvl="0" indent="-514350">
              <a:buFont typeface="+mj-lt"/>
              <a:buAutoNum type="arabicPeriod"/>
            </a:pPr>
            <a:r>
              <a:rPr lang="en-US" sz="2400" dirty="0"/>
              <a:t>Enhance Retention and Transfer</a:t>
            </a:r>
          </a:p>
          <a:p>
            <a:pPr marL="976313" lvl="0" indent="-514350">
              <a:buFont typeface="+mj-lt"/>
              <a:buAutoNum type="arabicPeriod"/>
            </a:pPr>
            <a:r>
              <a:rPr lang="en-US" sz="2400" dirty="0"/>
              <a:t>Ensure Context Sensitivity</a:t>
            </a:r>
          </a:p>
          <a:p>
            <a:pPr marL="976313" lvl="0" indent="-514350">
              <a:buFont typeface="+mj-lt"/>
              <a:buAutoNum type="arabicPeriod"/>
            </a:pPr>
            <a:r>
              <a:rPr lang="en-US" sz="2400" dirty="0"/>
              <a:t>Ensure Relevance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143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0107"/>
          </a:xfrm>
        </p:spPr>
        <p:txBody>
          <a:bodyPr/>
          <a:lstStyle/>
          <a:p>
            <a:r>
              <a:rPr lang="en-US" dirty="0"/>
              <a:t>Organization/Sponsor Requirements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9535"/>
            <a:ext cx="7541956" cy="50885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learning organization or program sponsor should demonstrate each of the following:</a:t>
            </a:r>
          </a:p>
          <a:p>
            <a:pPr marL="627063" indent="-339725">
              <a:buFont typeface="+mj-lt"/>
              <a:buAutoNum type="arabicPeriod"/>
            </a:pPr>
            <a:r>
              <a:rPr lang="en-US" sz="2300" dirty="0"/>
              <a:t>Analyze - identify the need or opportunity for the learner, organization, or marketplace</a:t>
            </a:r>
          </a:p>
          <a:p>
            <a:pPr marL="627063" indent="-339725">
              <a:buFont typeface="+mj-lt"/>
              <a:buAutoNum type="arabicPeriod"/>
            </a:pPr>
            <a:r>
              <a:rPr lang="en-US" sz="2300" dirty="0"/>
              <a:t>Focus –derive the rationale for this solution based on the results of the analysis</a:t>
            </a:r>
          </a:p>
          <a:p>
            <a:pPr marL="627063" indent="-339725">
              <a:buFont typeface="+mj-lt"/>
              <a:buAutoNum type="arabicPeriod"/>
            </a:pPr>
            <a:r>
              <a:rPr lang="en-US" sz="2300" dirty="0"/>
              <a:t>Resource  - commit resources (human, technology, and financial) to support program delivery, maintenance, and improvement</a:t>
            </a:r>
          </a:p>
          <a:p>
            <a:pPr marL="627063" indent="-339725">
              <a:buFont typeface="+mj-lt"/>
              <a:buAutoNum type="arabicPeriod"/>
            </a:pPr>
            <a:r>
              <a:rPr lang="en-US" sz="2300" dirty="0"/>
              <a:t>Prove – create meaning from the data captured to show impact and sustainability</a:t>
            </a:r>
          </a:p>
          <a:p>
            <a:pPr marL="627063" indent="-339725">
              <a:buFont typeface="+mj-lt"/>
              <a:buAutoNum type="arabicPeriod"/>
            </a:pPr>
            <a:r>
              <a:rPr lang="en-US" sz="2300" dirty="0"/>
              <a:t>Forecast - monitor learner, organizational, or marketplace needs to assure continued relevance and effectiveness</a:t>
            </a:r>
          </a:p>
        </p:txBody>
      </p:sp>
    </p:spTree>
    <p:extLst>
      <p:ext uri="{BB962C8B-B14F-4D97-AF65-F5344CB8AC3E}">
        <p14:creationId xmlns:p14="http://schemas.microsoft.com/office/powerpoint/2010/main" val="3033129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41556"/>
          </a:xfrm>
        </p:spPr>
        <p:txBody>
          <a:bodyPr/>
          <a:lstStyle/>
          <a:p>
            <a:r>
              <a:rPr lang="en-US" dirty="0"/>
              <a:t>How to Satisfy the Eligibility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6683"/>
            <a:ext cx="7886700" cy="4351338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Submit a written description of: </a:t>
            </a:r>
          </a:p>
          <a:p>
            <a:pPr lvl="1"/>
            <a:r>
              <a:rPr lang="en-US" b="1" dirty="0"/>
              <a:t>Purpose</a:t>
            </a:r>
            <a:r>
              <a:rPr lang="en-US" dirty="0"/>
              <a:t>: why was the learning solution developed; what was the driver behind it; </a:t>
            </a:r>
          </a:p>
          <a:p>
            <a:pPr lvl="1">
              <a:spcBef>
                <a:spcPts val="1800"/>
              </a:spcBef>
            </a:pPr>
            <a:r>
              <a:rPr lang="en-US" b="1" dirty="0"/>
              <a:t>Demographics</a:t>
            </a:r>
            <a:r>
              <a:rPr lang="en-US" dirty="0"/>
              <a:t>: industry/size; reach-local/regional, multi-national; security level/type required of reviewers</a:t>
            </a:r>
          </a:p>
          <a:p>
            <a:pPr lvl="1">
              <a:spcBef>
                <a:spcPts val="1800"/>
              </a:spcBef>
            </a:pPr>
            <a:r>
              <a:rPr lang="en-US" b="1" dirty="0"/>
              <a:t>Structure</a:t>
            </a:r>
            <a:r>
              <a:rPr lang="en-US" dirty="0"/>
              <a:t>: how is it organized; what is the delivery format; what is the age of program; what is the average number of attendees (usage); how frequently is it offered</a:t>
            </a:r>
          </a:p>
          <a:p>
            <a:pPr lvl="1">
              <a:spcBef>
                <a:spcPts val="1800"/>
              </a:spcBef>
            </a:pPr>
            <a:r>
              <a:rPr lang="en-US" b="1" dirty="0"/>
              <a:t>Ethics</a:t>
            </a:r>
            <a:r>
              <a:rPr lang="en-US" dirty="0"/>
              <a:t>: What behaviors and commitments are expected of Learners; Learners’ Superiors; Course Sponsors; Learning Developers; Contractors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55811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Satisfy the Instructional Design Requirements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9842" y="1849582"/>
            <a:ext cx="7886699" cy="540326"/>
          </a:xfrm>
        </p:spPr>
        <p:txBody>
          <a:bodyPr>
            <a:normAutofit/>
          </a:bodyPr>
          <a:lstStyle/>
          <a:p>
            <a:r>
              <a:rPr lang="en-US" sz="2400" b="0" dirty="0"/>
              <a:t>Once eligible: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29841" y="2548801"/>
            <a:ext cx="3868340" cy="3269818"/>
          </a:xfrm>
        </p:spPr>
        <p:txBody>
          <a:bodyPr>
            <a:normAutofit/>
          </a:bodyPr>
          <a:lstStyle/>
          <a:p>
            <a:pPr marL="342900" lvl="1" indent="-342900">
              <a:buAutoNum type="arabicPeriod"/>
            </a:pPr>
            <a:r>
              <a:rPr lang="en-US" sz="2200" dirty="0"/>
              <a:t>Confirm the solution was developed by a Certified Instructional Designer Developer (CIDD).</a:t>
            </a:r>
          </a:p>
          <a:p>
            <a:pPr marL="342900" lvl="2" indent="-342900">
              <a:buNone/>
            </a:pPr>
            <a:r>
              <a:rPr lang="en-US" sz="2400" b="1" dirty="0"/>
              <a:t>OR</a:t>
            </a:r>
          </a:p>
          <a:p>
            <a:pPr marL="342900" lvl="1" indent="-342900">
              <a:buAutoNum type="arabicPeriod"/>
            </a:pPr>
            <a:r>
              <a:rPr lang="en-US" sz="2200" dirty="0"/>
              <a:t>Have the program lead designer apply for and earn the CIDD certification.</a:t>
            </a:r>
          </a:p>
          <a:p>
            <a:pPr marL="0" lvl="1" indent="0">
              <a:buNone/>
            </a:pPr>
            <a:r>
              <a:rPr lang="en-US" b="1" dirty="0"/>
              <a:t>OR</a:t>
            </a:r>
          </a:p>
          <a:p>
            <a:pPr marL="457200" lvl="1" indent="-457200">
              <a:buAutoNum type="arabicPeriod"/>
            </a:pPr>
            <a:endParaRPr lang="en-US" dirty="0"/>
          </a:p>
          <a:p>
            <a:pPr marL="914400" lvl="1" indent="-457200">
              <a:buAutoNum type="arabicPeriod"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3191" y="2548801"/>
            <a:ext cx="3887391" cy="3517702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sz="2200" dirty="0"/>
              <a:t>Undergo an external audit of the program to confirm its design and delivery satisfies the Accreditation Standards.</a:t>
            </a:r>
          </a:p>
          <a:p>
            <a:pPr marL="225425" indent="0">
              <a:buNone/>
            </a:pPr>
            <a:r>
              <a:rPr lang="en-US" sz="2200" dirty="0"/>
              <a:t>The audit includes a review of a sample of the instructional components and an interview with the lead designer or program manager.</a:t>
            </a:r>
          </a:p>
        </p:txBody>
      </p:sp>
    </p:spTree>
    <p:extLst>
      <p:ext uri="{BB962C8B-B14F-4D97-AF65-F5344CB8AC3E}">
        <p14:creationId xmlns:p14="http://schemas.microsoft.com/office/powerpoint/2010/main" val="2222991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0107"/>
          </a:xfrm>
        </p:spPr>
        <p:txBody>
          <a:bodyPr/>
          <a:lstStyle/>
          <a:p>
            <a:r>
              <a:rPr lang="en-US" dirty="0"/>
              <a:t>Organization/Sponsor Requirements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9535"/>
            <a:ext cx="7541956" cy="50885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learning organization or program sponsor should demonstrate each of the following:</a:t>
            </a:r>
          </a:p>
          <a:p>
            <a:pPr marL="627063" indent="-339725">
              <a:buFont typeface="+mj-lt"/>
              <a:buAutoNum type="arabicPeriod"/>
            </a:pPr>
            <a:r>
              <a:rPr lang="en-US" sz="2300" dirty="0"/>
              <a:t>Analyze – describe identify the need or opportunity for the learner, organization, or marketplace</a:t>
            </a:r>
          </a:p>
          <a:p>
            <a:pPr marL="627063" indent="-339725">
              <a:buFont typeface="+mj-lt"/>
              <a:buAutoNum type="arabicPeriod"/>
            </a:pPr>
            <a:r>
              <a:rPr lang="en-US" sz="2300" dirty="0"/>
              <a:t>Focus –derive the rationale for this solution based on the results of the analysis</a:t>
            </a:r>
          </a:p>
          <a:p>
            <a:pPr marL="627063" indent="-339725">
              <a:buFont typeface="+mj-lt"/>
              <a:buAutoNum type="arabicPeriod"/>
            </a:pPr>
            <a:r>
              <a:rPr lang="en-US" sz="2300" dirty="0"/>
              <a:t>Resource  - commit resources (human, technology, and financial) to support program delivery, maintenance, and improvement</a:t>
            </a:r>
          </a:p>
          <a:p>
            <a:pPr marL="627063" indent="-339725">
              <a:buFont typeface="+mj-lt"/>
              <a:buAutoNum type="arabicPeriod"/>
            </a:pPr>
            <a:r>
              <a:rPr lang="en-US" sz="2300" dirty="0"/>
              <a:t>Prove – create meaning from the data captured to show impact and sustainability</a:t>
            </a:r>
          </a:p>
          <a:p>
            <a:pPr marL="627063" indent="-339725">
              <a:buFont typeface="+mj-lt"/>
              <a:buAutoNum type="arabicPeriod"/>
            </a:pPr>
            <a:r>
              <a:rPr lang="en-US" sz="2300" dirty="0"/>
              <a:t>Forecast - monitor learner, organizational, or marketplace needs to assure continued relevance and effectiveness</a:t>
            </a:r>
          </a:p>
        </p:txBody>
      </p:sp>
    </p:spTree>
    <p:extLst>
      <p:ext uri="{BB962C8B-B14F-4D97-AF65-F5344CB8AC3E}">
        <p14:creationId xmlns:p14="http://schemas.microsoft.com/office/powerpoint/2010/main" val="1180719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3950</TotalTime>
  <Words>990</Words>
  <Application>Microsoft Office PowerPoint</Application>
  <PresentationFormat>On-screen Show (4:3)</PresentationFormat>
  <Paragraphs>107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Learning Solution Accreditation</vt:lpstr>
      <vt:lpstr>Accreditation</vt:lpstr>
      <vt:lpstr>Accreditation Standards Certified Learning Solutions Demonstrate:</vt:lpstr>
      <vt:lpstr>Eligibility Requirements</vt:lpstr>
      <vt:lpstr>Instructional Design Requirements</vt:lpstr>
      <vt:lpstr>Organization/Sponsor Requirements </vt:lpstr>
      <vt:lpstr>How to Satisfy the Eligibility Requirements</vt:lpstr>
      <vt:lpstr>How to Satisfy the Instructional Design Requirements</vt:lpstr>
      <vt:lpstr>Organization/Sponsor Requirements </vt:lpstr>
      <vt:lpstr>How to Satisfy the Organization/Sponsor Requirements </vt:lpstr>
      <vt:lpstr>Annual Renewal</vt:lpstr>
      <vt:lpstr>Fees</vt:lpstr>
      <vt:lpstr>Fees Continued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 Hale</dc:creator>
  <cp:lastModifiedBy>sharon gander</cp:lastModifiedBy>
  <cp:revision>54</cp:revision>
  <dcterms:created xsi:type="dcterms:W3CDTF">2016-12-25T22:56:04Z</dcterms:created>
  <dcterms:modified xsi:type="dcterms:W3CDTF">2017-01-11T18:10:08Z</dcterms:modified>
</cp:coreProperties>
</file>